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sldIdLst>
    <p:sldId id="509" r:id="rId2"/>
    <p:sldId id="510" r:id="rId3"/>
    <p:sldId id="512" r:id="rId4"/>
    <p:sldId id="514" r:id="rId5"/>
    <p:sldId id="516" r:id="rId6"/>
    <p:sldId id="515" r:id="rId7"/>
    <p:sldId id="518" r:id="rId8"/>
    <p:sldId id="501" r:id="rId9"/>
    <p:sldId id="531" r:id="rId10"/>
    <p:sldId id="513" r:id="rId11"/>
    <p:sldId id="528" r:id="rId12"/>
    <p:sldId id="529" r:id="rId13"/>
    <p:sldId id="530" r:id="rId14"/>
    <p:sldId id="532" r:id="rId15"/>
    <p:sldId id="533" r:id="rId16"/>
    <p:sldId id="526" r:id="rId17"/>
    <p:sldId id="519" r:id="rId18"/>
    <p:sldId id="520" r:id="rId19"/>
    <p:sldId id="521" r:id="rId20"/>
    <p:sldId id="522" r:id="rId21"/>
    <p:sldId id="524" r:id="rId22"/>
    <p:sldId id="523" r:id="rId23"/>
    <p:sldId id="525" r:id="rId24"/>
    <p:sldId id="527" r:id="rId25"/>
    <p:sldId id="446" r:id="rId26"/>
  </p:sldIdLst>
  <p:sldSz cx="9144000" cy="6858000" type="screen4x3"/>
  <p:notesSz cx="7102475" cy="102314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CDBF2"/>
    <a:srgbClr val="CC3300"/>
    <a:srgbClr val="D0D8E8"/>
    <a:srgbClr val="0000FF"/>
    <a:srgbClr val="1C81B4"/>
    <a:srgbClr val="46AEE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9" autoAdjust="0"/>
    <p:restoredTop sz="93109" autoAdjust="0"/>
  </p:normalViewPr>
  <p:slideViewPr>
    <p:cSldViewPr>
      <p:cViewPr varScale="1">
        <p:scale>
          <a:sx n="95" d="100"/>
          <a:sy n="95" d="100"/>
        </p:scale>
        <p:origin x="18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_valiev/Documents/Ptero/&#1040;&#1089;&#1089;&#1086;&#1094;&#1080;&#1072;&#1094;&#1080;&#1103;/2018%20&#1076;&#1077;&#1082;&#1072;&#1073;&#1088;&#1100;/&#1044;&#1083;&#1080;&#1085;&#1099;%20&#1084;&#1072;&#1088;&#1096;&#1088;&#1091;&#1090;&#1086;&#107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Соотношение</a:t>
            </a:r>
            <a:r>
              <a:rPr lang="ru-RU" sz="2000" baseline="0" dirty="0"/>
              <a:t> протяжённости полезной траектории и длины полёта за осень 2018 г. на Дальнем Востоке</a:t>
            </a:r>
            <a:endParaRPr lang="ru-RU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Длина полезной съемки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Лист1!$H$3:$H$18</c:f>
              <c:numCache>
                <c:formatCode>General</c:formatCode>
                <c:ptCount val="16"/>
                <c:pt idx="0">
                  <c:v>22.5</c:v>
                </c:pt>
                <c:pt idx="1">
                  <c:v>48.5</c:v>
                </c:pt>
                <c:pt idx="2">
                  <c:v>82.1</c:v>
                </c:pt>
                <c:pt idx="3">
                  <c:v>48.1</c:v>
                </c:pt>
                <c:pt idx="4" formatCode="0.0">
                  <c:v>68</c:v>
                </c:pt>
                <c:pt idx="5">
                  <c:v>43.6</c:v>
                </c:pt>
                <c:pt idx="6">
                  <c:v>74.5</c:v>
                </c:pt>
                <c:pt idx="7">
                  <c:v>89.2</c:v>
                </c:pt>
                <c:pt idx="8">
                  <c:v>108.3</c:v>
                </c:pt>
                <c:pt idx="9">
                  <c:v>102.3</c:v>
                </c:pt>
                <c:pt idx="10">
                  <c:v>108</c:v>
                </c:pt>
                <c:pt idx="11">
                  <c:v>159</c:v>
                </c:pt>
                <c:pt idx="12">
                  <c:v>27</c:v>
                </c:pt>
                <c:pt idx="13">
                  <c:v>148</c:v>
                </c:pt>
                <c:pt idx="14" formatCode="0.0">
                  <c:v>65</c:v>
                </c:pt>
                <c:pt idx="15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E1-2248-A231-0F4402D256A3}"/>
            </c:ext>
          </c:extLst>
        </c:ser>
        <c:ser>
          <c:idx val="1"/>
          <c:order val="1"/>
          <c:tx>
            <c:strRef>
              <c:f>Лист1!$I$2</c:f>
              <c:strCache>
                <c:ptCount val="1"/>
                <c:pt idx="0">
                  <c:v>Общая длина полета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Лист1!$I$3:$I$18</c:f>
              <c:numCache>
                <c:formatCode>0.0</c:formatCode>
                <c:ptCount val="16"/>
                <c:pt idx="0">
                  <c:v>250</c:v>
                </c:pt>
                <c:pt idx="1">
                  <c:v>424</c:v>
                </c:pt>
                <c:pt idx="2">
                  <c:v>287</c:v>
                </c:pt>
                <c:pt idx="3">
                  <c:v>210</c:v>
                </c:pt>
                <c:pt idx="4">
                  <c:v>258</c:v>
                </c:pt>
                <c:pt idx="5">
                  <c:v>187</c:v>
                </c:pt>
                <c:pt idx="6">
                  <c:v>391</c:v>
                </c:pt>
                <c:pt idx="7">
                  <c:v>303</c:v>
                </c:pt>
                <c:pt idx="8">
                  <c:v>366</c:v>
                </c:pt>
                <c:pt idx="9">
                  <c:v>400</c:v>
                </c:pt>
                <c:pt idx="10">
                  <c:v>292</c:v>
                </c:pt>
                <c:pt idx="11">
                  <c:v>374</c:v>
                </c:pt>
                <c:pt idx="12">
                  <c:v>78</c:v>
                </c:pt>
                <c:pt idx="13">
                  <c:v>488</c:v>
                </c:pt>
                <c:pt idx="14">
                  <c:v>210</c:v>
                </c:pt>
                <c:pt idx="15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E1-2248-A231-0F4402D25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3732095"/>
        <c:axId val="613733791"/>
      </c:barChart>
      <c:catAx>
        <c:axId val="61373209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3733791"/>
        <c:crosses val="autoZero"/>
        <c:auto val="1"/>
        <c:lblAlgn val="ctr"/>
        <c:lblOffset val="100"/>
        <c:noMultiLvlLbl val="0"/>
      </c:catAx>
      <c:valAx>
        <c:axId val="613733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37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572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1572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C770063-0EF8-406D-9558-6CE5964A969C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4925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48" y="4859934"/>
            <a:ext cx="5681980" cy="4604147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18090"/>
            <a:ext cx="3077739" cy="51157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093" y="9718090"/>
            <a:ext cx="3077739" cy="51157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48F4C79A-F65E-49DC-A4F7-3D24249098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8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92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C79A-F65E-49DC-A4F7-3D24249098F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5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BA0FC-614B-4426-A8DF-250CDA8AD9AA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E27D9-23C8-4DA5-AA7E-B9CA493BD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92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A1E1-3D85-4C2B-8855-BEF96010DFB1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4E612-469F-4210-A6D7-9480CD957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6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4432-79DB-4548-99F5-7A29829D2A34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A1F0-188B-4196-AC52-1C5F9CAA3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94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B225B-3E2C-443A-B703-71A256D283A4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E046-2D76-4027-872F-B906BC724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34D1-BF02-4418-B122-0C151A0FF51C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09A7F-5355-4775-ADC5-FD0F7D5B6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5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E8521-908C-44E5-AD55-8029204C3802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8C785-BEB5-4102-93D8-985C4AABF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666EA-F9ED-4773-AD86-CF2AB7A52FA0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79A7-8482-4897-981B-85EF95E09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1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EAE1-970E-4ECF-A43E-0C42B207E4AD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B4B04-5CBC-48A8-89E0-9DF55C23C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5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D6ED9-DEBF-4DB1-A726-E961CA483478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2794-B076-442E-91A7-E40E84F55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2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50C5-4EC1-435E-AC02-E4B8960C5E86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D919A-CA14-42D7-A426-610C8564D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1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3D2C5-0D30-42AD-B23E-15D80F8B035F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6AB07-E791-44CB-8FB7-991535B63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6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437F-A2A7-470A-95F3-F9EA47C92F6E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B1355-96A0-4C03-AAC5-280E40AF5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3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F45370-ABE2-4959-93EE-4DB4146F1450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0CC4F3-1450-4394-B66A-41C858A1F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3" y="1241425"/>
            <a:ext cx="9144000" cy="513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араллелограмм 4"/>
          <p:cNvSpPr/>
          <p:nvPr/>
        </p:nvSpPr>
        <p:spPr>
          <a:xfrm>
            <a:off x="5441705" y="4706162"/>
            <a:ext cx="3594791" cy="900112"/>
          </a:xfrm>
          <a:custGeom>
            <a:avLst/>
            <a:gdLst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425371 w 3425371"/>
              <a:gd name="connsiteY3" fmla="*/ 900100 h 900100"/>
              <a:gd name="connsiteX4" fmla="*/ 0 w 3425371"/>
              <a:gd name="connsiteY4" fmla="*/ 900100 h 900100"/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178628 w 3425371"/>
              <a:gd name="connsiteY3" fmla="*/ 900100 h 900100"/>
              <a:gd name="connsiteX4" fmla="*/ 0 w 3425371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178628 w 3381828"/>
              <a:gd name="connsiteY3" fmla="*/ 900100 h 900100"/>
              <a:gd name="connsiteX4" fmla="*/ 0 w 3381828"/>
              <a:gd name="connsiteY4" fmla="*/ 900100 h 9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828" h="900100">
                <a:moveTo>
                  <a:pt x="0" y="900100"/>
                </a:moveTo>
                <a:lnTo>
                  <a:pt x="0" y="0"/>
                </a:lnTo>
                <a:lnTo>
                  <a:pt x="3381828" y="0"/>
                </a:lnTo>
                <a:lnTo>
                  <a:pt x="3178628" y="900100"/>
                </a:lnTo>
                <a:lnTo>
                  <a:pt x="0" y="9001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19" name="Параллелограмм 4"/>
          <p:cNvSpPr/>
          <p:nvPr/>
        </p:nvSpPr>
        <p:spPr>
          <a:xfrm>
            <a:off x="5289718" y="4898928"/>
            <a:ext cx="3473933" cy="900113"/>
          </a:xfrm>
          <a:custGeom>
            <a:avLst/>
            <a:gdLst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425371 w 3425371"/>
              <a:gd name="connsiteY3" fmla="*/ 900100 h 900100"/>
              <a:gd name="connsiteX4" fmla="*/ 0 w 3425371"/>
              <a:gd name="connsiteY4" fmla="*/ 900100 h 900100"/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178628 w 3425371"/>
              <a:gd name="connsiteY3" fmla="*/ 900100 h 900100"/>
              <a:gd name="connsiteX4" fmla="*/ 0 w 3425371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178628 w 3381828"/>
              <a:gd name="connsiteY3" fmla="*/ 900100 h 900100"/>
              <a:gd name="connsiteX4" fmla="*/ 0 w 3381828"/>
              <a:gd name="connsiteY4" fmla="*/ 900100 h 9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828" h="900100">
                <a:moveTo>
                  <a:pt x="0" y="900100"/>
                </a:moveTo>
                <a:lnTo>
                  <a:pt x="0" y="0"/>
                </a:lnTo>
                <a:lnTo>
                  <a:pt x="3381828" y="0"/>
                </a:lnTo>
                <a:lnTo>
                  <a:pt x="3178628" y="900100"/>
                </a:lnTo>
                <a:lnTo>
                  <a:pt x="0" y="9001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араллелограмм 4"/>
          <p:cNvSpPr/>
          <p:nvPr/>
        </p:nvSpPr>
        <p:spPr>
          <a:xfrm>
            <a:off x="5101868" y="5032702"/>
            <a:ext cx="3382963" cy="900113"/>
          </a:xfrm>
          <a:custGeom>
            <a:avLst/>
            <a:gdLst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425371 w 3425371"/>
              <a:gd name="connsiteY3" fmla="*/ 900100 h 900100"/>
              <a:gd name="connsiteX4" fmla="*/ 0 w 3425371"/>
              <a:gd name="connsiteY4" fmla="*/ 900100 h 900100"/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178628 w 3425371"/>
              <a:gd name="connsiteY3" fmla="*/ 900100 h 900100"/>
              <a:gd name="connsiteX4" fmla="*/ 0 w 3425371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178628 w 3381828"/>
              <a:gd name="connsiteY3" fmla="*/ 900100 h 900100"/>
              <a:gd name="connsiteX4" fmla="*/ 0 w 3381828"/>
              <a:gd name="connsiteY4" fmla="*/ 900100 h 9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828" h="900100">
                <a:moveTo>
                  <a:pt x="0" y="900100"/>
                </a:moveTo>
                <a:lnTo>
                  <a:pt x="0" y="0"/>
                </a:lnTo>
                <a:lnTo>
                  <a:pt x="3381828" y="0"/>
                </a:lnTo>
                <a:lnTo>
                  <a:pt x="3178628" y="900100"/>
                </a:lnTo>
                <a:lnTo>
                  <a:pt x="0" y="90010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600"/>
              </a:spcAft>
              <a:tabLst>
                <a:tab pos="4667250" algn="l"/>
              </a:tabLst>
            </a:pPr>
            <a:endParaRPr lang="ru-RU" sz="1400" b="1" dirty="0"/>
          </a:p>
        </p:txBody>
      </p:sp>
      <p:sp>
        <p:nvSpPr>
          <p:cNvPr id="27" name="Параллелограмм 4"/>
          <p:cNvSpPr/>
          <p:nvPr/>
        </p:nvSpPr>
        <p:spPr>
          <a:xfrm>
            <a:off x="-23813" y="1255713"/>
            <a:ext cx="5963965" cy="949151"/>
          </a:xfrm>
          <a:custGeom>
            <a:avLst/>
            <a:gdLst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425371 w 3425371"/>
              <a:gd name="connsiteY3" fmla="*/ 900100 h 900100"/>
              <a:gd name="connsiteX4" fmla="*/ 0 w 3425371"/>
              <a:gd name="connsiteY4" fmla="*/ 900100 h 900100"/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178628 w 3425371"/>
              <a:gd name="connsiteY3" fmla="*/ 900100 h 900100"/>
              <a:gd name="connsiteX4" fmla="*/ 0 w 3425371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178628 w 3381828"/>
              <a:gd name="connsiteY3" fmla="*/ 900100 h 900100"/>
              <a:gd name="connsiteX4" fmla="*/ 0 w 3381828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284185 w 3381828"/>
              <a:gd name="connsiteY3" fmla="*/ 845671 h 900100"/>
              <a:gd name="connsiteX4" fmla="*/ 0 w 3381828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248205 w 3381828"/>
              <a:gd name="connsiteY3" fmla="*/ 783806 h 900100"/>
              <a:gd name="connsiteX4" fmla="*/ 3284185 w 3381828"/>
              <a:gd name="connsiteY4" fmla="*/ 845671 h 900100"/>
              <a:gd name="connsiteX5" fmla="*/ 0 w 3381828"/>
              <a:gd name="connsiteY5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240086 w 3381828"/>
              <a:gd name="connsiteY3" fmla="*/ 856378 h 900100"/>
              <a:gd name="connsiteX4" fmla="*/ 3284185 w 3381828"/>
              <a:gd name="connsiteY4" fmla="*/ 845671 h 900100"/>
              <a:gd name="connsiteX5" fmla="*/ 0 w 3381828"/>
              <a:gd name="connsiteY5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272565 w 3381828"/>
              <a:gd name="connsiteY3" fmla="*/ 874520 h 900100"/>
              <a:gd name="connsiteX4" fmla="*/ 3284185 w 3381828"/>
              <a:gd name="connsiteY4" fmla="*/ 845671 h 900100"/>
              <a:gd name="connsiteX5" fmla="*/ 0 w 3381828"/>
              <a:gd name="connsiteY5" fmla="*/ 900100 h 9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828" h="900100">
                <a:moveTo>
                  <a:pt x="0" y="900100"/>
                </a:moveTo>
                <a:lnTo>
                  <a:pt x="0" y="0"/>
                </a:lnTo>
                <a:lnTo>
                  <a:pt x="3381828" y="0"/>
                </a:lnTo>
                <a:cubicBezTo>
                  <a:pt x="3350820" y="261269"/>
                  <a:pt x="3303573" y="613251"/>
                  <a:pt x="3272565" y="874520"/>
                </a:cubicBezTo>
                <a:lnTo>
                  <a:pt x="3284185" y="845671"/>
                </a:lnTo>
                <a:lnTo>
                  <a:pt x="0" y="900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3868794">
            <a:off x="2130698" y="1863850"/>
            <a:ext cx="3244123" cy="3139409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араллелограмм 9"/>
          <p:cNvSpPr/>
          <p:nvPr/>
        </p:nvSpPr>
        <p:spPr>
          <a:xfrm>
            <a:off x="29376" y="4738805"/>
            <a:ext cx="4423221" cy="949150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0" y="6413266"/>
            <a:ext cx="9144000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>
                <a:ln w="6350">
                  <a:noFill/>
                </a:ln>
                <a:solidFill>
                  <a:schemeClr val="bg1"/>
                </a:solidFill>
                <a:effectLst>
                  <a:glow rad="190500">
                    <a:schemeClr val="tx2">
                      <a:lumMod val="75000"/>
                      <a:alpha val="60000"/>
                    </a:schemeClr>
                  </a:glow>
                </a:effectLst>
              </a:defRPr>
            </a:lvl1pPr>
          </a:lstStyle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effectLst/>
              </a:rPr>
              <a:t>Москва</a:t>
            </a:r>
            <a:r>
              <a:rPr lang="ru-RU" sz="2000">
                <a:solidFill>
                  <a:srgbClr val="002060"/>
                </a:solidFill>
                <a:effectLst/>
              </a:rPr>
              <a:t>, 2018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4763" y="4923632"/>
            <a:ext cx="3747996" cy="899742"/>
          </a:xfrm>
          <a:custGeom>
            <a:avLst/>
            <a:gdLst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425371 w 3425371"/>
              <a:gd name="connsiteY3" fmla="*/ 900100 h 900100"/>
              <a:gd name="connsiteX4" fmla="*/ 0 w 3425371"/>
              <a:gd name="connsiteY4" fmla="*/ 900100 h 900100"/>
              <a:gd name="connsiteX0" fmla="*/ 0 w 3425371"/>
              <a:gd name="connsiteY0" fmla="*/ 900100 h 900100"/>
              <a:gd name="connsiteX1" fmla="*/ 0 w 3425371"/>
              <a:gd name="connsiteY1" fmla="*/ 0 h 900100"/>
              <a:gd name="connsiteX2" fmla="*/ 3425371 w 3425371"/>
              <a:gd name="connsiteY2" fmla="*/ 0 h 900100"/>
              <a:gd name="connsiteX3" fmla="*/ 3178628 w 3425371"/>
              <a:gd name="connsiteY3" fmla="*/ 900100 h 900100"/>
              <a:gd name="connsiteX4" fmla="*/ 0 w 3425371"/>
              <a:gd name="connsiteY4" fmla="*/ 900100 h 900100"/>
              <a:gd name="connsiteX0" fmla="*/ 0 w 3381828"/>
              <a:gd name="connsiteY0" fmla="*/ 900100 h 900100"/>
              <a:gd name="connsiteX1" fmla="*/ 0 w 3381828"/>
              <a:gd name="connsiteY1" fmla="*/ 0 h 900100"/>
              <a:gd name="connsiteX2" fmla="*/ 3381828 w 3381828"/>
              <a:gd name="connsiteY2" fmla="*/ 0 h 900100"/>
              <a:gd name="connsiteX3" fmla="*/ 3178628 w 3381828"/>
              <a:gd name="connsiteY3" fmla="*/ 900100 h 900100"/>
              <a:gd name="connsiteX4" fmla="*/ 0 w 3381828"/>
              <a:gd name="connsiteY4" fmla="*/ 900100 h 900100"/>
              <a:gd name="connsiteX0" fmla="*/ 0 w 3392307"/>
              <a:gd name="connsiteY0" fmla="*/ 900100 h 900100"/>
              <a:gd name="connsiteX1" fmla="*/ 0 w 3392307"/>
              <a:gd name="connsiteY1" fmla="*/ 0 h 900100"/>
              <a:gd name="connsiteX2" fmla="*/ 3392307 w 3392307"/>
              <a:gd name="connsiteY2" fmla="*/ 0 h 900100"/>
              <a:gd name="connsiteX3" fmla="*/ 3178628 w 3392307"/>
              <a:gd name="connsiteY3" fmla="*/ 900100 h 900100"/>
              <a:gd name="connsiteX4" fmla="*/ 0 w 3392307"/>
              <a:gd name="connsiteY4" fmla="*/ 900100 h 9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307" h="900100">
                <a:moveTo>
                  <a:pt x="0" y="900100"/>
                </a:moveTo>
                <a:lnTo>
                  <a:pt x="0" y="0"/>
                </a:lnTo>
                <a:lnTo>
                  <a:pt x="3392307" y="0"/>
                </a:lnTo>
                <a:lnTo>
                  <a:pt x="3178628" y="900100"/>
                </a:lnTo>
                <a:lnTo>
                  <a:pt x="0" y="900100"/>
                </a:lnTo>
                <a:close/>
              </a:path>
            </a:pathLst>
          </a:custGeom>
          <a:solidFill>
            <a:srgbClr val="009AD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metal">
            <a:contourClr>
              <a:srgbClr val="009AD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9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347864" y="1293478"/>
            <a:ext cx="1488620" cy="512778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3" name="Заголовок 1"/>
          <p:cNvSpPr txBox="1">
            <a:spLocks/>
          </p:cNvSpPr>
          <p:nvPr/>
        </p:nvSpPr>
        <p:spPr bwMode="auto">
          <a:xfrm>
            <a:off x="3996907" y="1916832"/>
            <a:ext cx="5147093" cy="21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tabLst>
                <a:tab pos="4667250" algn="l"/>
              </a:tabLst>
            </a:pPr>
            <a:r>
              <a:rPr lang="ru-RU" b="1" dirty="0">
                <a:solidFill>
                  <a:srgbClr val="002060"/>
                </a:solidFill>
                <a:effectLst>
                  <a:glow rad="190500">
                    <a:schemeClr val="bg1">
                      <a:alpha val="70000"/>
                    </a:schemeClr>
                  </a:glow>
                </a:effectLst>
              </a:rPr>
              <a:t>Опыт выполнения работ в энергетическом секторе, мониторинг ЛЭП большой протяжённости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050">
            <a:off x="-78933" y="2359124"/>
            <a:ext cx="4305312" cy="2633346"/>
          </a:xfrm>
          <a:prstGeom prst="rect">
            <a:avLst/>
          </a:prstGeom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83" y="158702"/>
            <a:ext cx="2111450" cy="8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4450"/>
            <a:ext cx="1295822" cy="10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Выполняемые работы 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1052736"/>
            <a:ext cx="8784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определение технического состояния обследуемых объектов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выявление фактов несанкционированной хозяйственной деятельности в охранных зонах протяжённых объектов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выявление нарушений правил и норм эксплуатации протяжённых объектов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</a:rPr>
              <a:t>выявление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опасных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геологических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процессов</a:t>
            </a:r>
            <a:endParaRPr lang="ru-RU" sz="2000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решение топографических задач (создание </a:t>
            </a:r>
            <a:r>
              <a:rPr lang="ru-RU" sz="2000" dirty="0" err="1">
                <a:solidFill>
                  <a:srgbClr val="002060"/>
                </a:solidFill>
              </a:rPr>
              <a:t>ортофотопланов</a:t>
            </a:r>
            <a:r>
              <a:rPr lang="ru-RU" sz="2000" dirty="0">
                <a:solidFill>
                  <a:srgbClr val="002060"/>
                </a:solidFill>
              </a:rPr>
              <a:t>, цифровых моделей местности, цифровых топографических планов местности и т.д.)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мониторинг выполнения строительных и ремонтных работ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экологический 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36230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Пример производительности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lexGlushko\Downloads\Temp\Tem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0" y="1124744"/>
            <a:ext cx="253585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1556792"/>
            <a:ext cx="52565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Площадной объект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(Московская обл., Тульская обл.)</a:t>
            </a:r>
          </a:p>
          <a:p>
            <a:pPr>
              <a:spcAft>
                <a:spcPts val="1200"/>
              </a:spcAft>
            </a:pPr>
            <a:endParaRPr lang="ru-RU" sz="20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Высота полета</a:t>
            </a:r>
            <a:r>
              <a:rPr lang="en-US" sz="2000" dirty="0">
                <a:solidFill>
                  <a:srgbClr val="002060"/>
                </a:solidFill>
              </a:rPr>
              <a:t>: 1</a:t>
            </a:r>
            <a:r>
              <a:rPr lang="ru-RU" sz="2000" dirty="0">
                <a:solidFill>
                  <a:srgbClr val="002060"/>
                </a:solidFill>
              </a:rPr>
              <a:t>1</a:t>
            </a:r>
            <a:r>
              <a:rPr lang="en-US" sz="2000" dirty="0">
                <a:solidFill>
                  <a:srgbClr val="002060"/>
                </a:solidFill>
              </a:rPr>
              <a:t>00 </a:t>
            </a:r>
            <a:r>
              <a:rPr lang="ru-RU" sz="2000" dirty="0">
                <a:solidFill>
                  <a:srgbClr val="002060"/>
                </a:solidFill>
              </a:rPr>
              <a:t>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Разрешение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  <a:r>
              <a:rPr lang="ru-RU" sz="2000" dirty="0">
                <a:solidFill>
                  <a:srgbClr val="002060"/>
                </a:solidFill>
              </a:rPr>
              <a:t> 11 см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ru-RU" sz="2000" dirty="0" err="1">
                <a:solidFill>
                  <a:srgbClr val="002060"/>
                </a:solidFill>
              </a:rPr>
              <a:t>пикс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Площадь</a:t>
            </a:r>
            <a:r>
              <a:rPr lang="en-US" sz="2000" dirty="0">
                <a:solidFill>
                  <a:srgbClr val="002060"/>
                </a:solidFill>
              </a:rPr>
              <a:t>: 1</a:t>
            </a:r>
            <a:r>
              <a:rPr lang="ru-RU" sz="2000" dirty="0">
                <a:solidFill>
                  <a:srgbClr val="002060"/>
                </a:solidFill>
              </a:rPr>
              <a:t>62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км</a:t>
            </a:r>
            <a:r>
              <a:rPr lang="ru-RU" sz="2000" baseline="30000" dirty="0">
                <a:solidFill>
                  <a:srgbClr val="002060"/>
                </a:solidFill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Размер территории</a:t>
            </a:r>
            <a:r>
              <a:rPr lang="en-US" sz="2000" dirty="0">
                <a:solidFill>
                  <a:srgbClr val="002060"/>
                </a:solidFill>
              </a:rPr>
              <a:t>: 1</a:t>
            </a:r>
            <a:r>
              <a:rPr lang="ru-RU" sz="2000" dirty="0">
                <a:solidFill>
                  <a:srgbClr val="002060"/>
                </a:solidFill>
              </a:rPr>
              <a:t>8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ru-RU" sz="2000" dirty="0">
                <a:solidFill>
                  <a:srgbClr val="002060"/>
                </a:solidFill>
              </a:rPr>
              <a:t>х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ru-RU" sz="2000" dirty="0">
                <a:solidFill>
                  <a:srgbClr val="002060"/>
                </a:solidFill>
              </a:rPr>
              <a:t>9 км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Количество полетов</a:t>
            </a:r>
            <a:r>
              <a:rPr lang="en-US" sz="2000" dirty="0">
                <a:solidFill>
                  <a:srgbClr val="002060"/>
                </a:solidFill>
              </a:rPr>
              <a:t>: 1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Время полета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5 ч 00 мин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Количество снимков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4000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76" y="5857527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</a:rPr>
              <a:t>Ортофотоплан</a:t>
            </a:r>
            <a:r>
              <a:rPr lang="ru-RU" sz="1400" b="1" dirty="0">
                <a:solidFill>
                  <a:schemeClr val="bg1"/>
                </a:solidFill>
              </a:rPr>
              <a:t> М 1</a:t>
            </a:r>
            <a:r>
              <a:rPr lang="en-US" sz="1400" b="1" dirty="0">
                <a:solidFill>
                  <a:schemeClr val="bg1"/>
                </a:solidFill>
              </a:rPr>
              <a:t>:2000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Пример производительности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92080" y="1196752"/>
            <a:ext cx="36724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Линейный объект – трасса ВЛ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(Хабаровский край)</a:t>
            </a:r>
          </a:p>
          <a:p>
            <a:pPr>
              <a:spcAft>
                <a:spcPts val="1200"/>
              </a:spcAft>
            </a:pPr>
            <a:endParaRPr lang="ru-RU" sz="20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Высота полета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3</a:t>
            </a:r>
            <a:r>
              <a:rPr lang="en-US" sz="2000" dirty="0">
                <a:solidFill>
                  <a:srgbClr val="002060"/>
                </a:solidFill>
              </a:rPr>
              <a:t>00 </a:t>
            </a:r>
            <a:r>
              <a:rPr lang="ru-RU" sz="2000" dirty="0">
                <a:solidFill>
                  <a:srgbClr val="002060"/>
                </a:solidFill>
              </a:rPr>
              <a:t>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Разрешение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1.7</a:t>
            </a:r>
            <a:r>
              <a:rPr lang="ru-RU" sz="2000" dirty="0">
                <a:solidFill>
                  <a:srgbClr val="002060"/>
                </a:solidFill>
              </a:rPr>
              <a:t> см</a:t>
            </a:r>
            <a:r>
              <a:rPr lang="en-US" sz="2000" dirty="0">
                <a:solidFill>
                  <a:srgbClr val="002060"/>
                </a:solidFill>
              </a:rPr>
              <a:t>/</a:t>
            </a:r>
            <a:r>
              <a:rPr lang="ru-RU" sz="2000" dirty="0" err="1">
                <a:solidFill>
                  <a:srgbClr val="002060"/>
                </a:solidFill>
              </a:rPr>
              <a:t>пикс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Протяженность объекта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108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км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Длина маршрута</a:t>
            </a:r>
            <a:r>
              <a:rPr lang="en-US" sz="2000" dirty="0">
                <a:solidFill>
                  <a:srgbClr val="002060"/>
                </a:solidFill>
              </a:rPr>
              <a:t>: 366 </a:t>
            </a:r>
            <a:r>
              <a:rPr lang="ru-RU" sz="2000" dirty="0">
                <a:solidFill>
                  <a:srgbClr val="002060"/>
                </a:solidFill>
              </a:rPr>
              <a:t>км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Расстояние от точки взлета до объекта</a:t>
            </a:r>
            <a:r>
              <a:rPr lang="en-US" sz="2000" dirty="0">
                <a:solidFill>
                  <a:srgbClr val="002060"/>
                </a:solidFill>
              </a:rPr>
              <a:t>: 23</a:t>
            </a:r>
            <a:r>
              <a:rPr lang="ru-RU" sz="2000" dirty="0">
                <a:solidFill>
                  <a:srgbClr val="002060"/>
                </a:solidFill>
              </a:rPr>
              <a:t> км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Количество полетов</a:t>
            </a:r>
            <a:r>
              <a:rPr lang="en-US" sz="2000" dirty="0">
                <a:solidFill>
                  <a:srgbClr val="002060"/>
                </a:solidFill>
              </a:rPr>
              <a:t>: 1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Время полета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3 ч 25 мин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Количество снимков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ru-RU" sz="2000" dirty="0">
                <a:solidFill>
                  <a:srgbClr val="002060"/>
                </a:solidFill>
              </a:rPr>
              <a:t>10021</a:t>
            </a:r>
          </a:p>
        </p:txBody>
      </p:sp>
      <p:pic>
        <p:nvPicPr>
          <p:cNvPr id="10" name="Picture 2" descr="K:\Болонь-Форель_2018112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856386"/>
            <a:ext cx="4903076" cy="3804862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7664" y="5281463"/>
            <a:ext cx="353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Участок съемки ВЛ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  <a:r>
              <a:rPr lang="ru-RU" sz="1400" b="1" dirty="0">
                <a:solidFill>
                  <a:schemeClr val="bg1"/>
                </a:solidFill>
              </a:rPr>
              <a:t>покрытие снимками</a:t>
            </a:r>
          </a:p>
        </p:txBody>
      </p:sp>
    </p:spTree>
    <p:extLst>
      <p:ext uri="{BB962C8B-B14F-4D97-AF65-F5344CB8AC3E}">
        <p14:creationId xmlns:p14="http://schemas.microsoft.com/office/powerpoint/2010/main" val="29387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Пример производительности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664" y="5281463"/>
            <a:ext cx="353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Участок съемки ВЛ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  <a:r>
              <a:rPr lang="ru-RU" sz="1400" b="1" dirty="0">
                <a:solidFill>
                  <a:schemeClr val="bg1"/>
                </a:solidFill>
              </a:rPr>
              <a:t>покрытие снимками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1346D59-ED72-5344-BD2C-CB2EA6D46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09886"/>
              </p:ext>
            </p:extLst>
          </p:nvPr>
        </p:nvGraphicFramePr>
        <p:xfrm>
          <a:off x="179512" y="909287"/>
          <a:ext cx="8784974" cy="57833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413743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858756284"/>
                    </a:ext>
                  </a:extLst>
                </a:gridCol>
                <a:gridCol w="919778">
                  <a:extLst>
                    <a:ext uri="{9D8B030D-6E8A-4147-A177-3AD203B41FA5}">
                      <a16:colId xmlns:a16="http://schemas.microsoft.com/office/drawing/2014/main" val="4056380443"/>
                    </a:ext>
                  </a:extLst>
                </a:gridCol>
                <a:gridCol w="821335">
                  <a:extLst>
                    <a:ext uri="{9D8B030D-6E8A-4147-A177-3AD203B41FA5}">
                      <a16:colId xmlns:a16="http://schemas.microsoft.com/office/drawing/2014/main" val="69037670"/>
                    </a:ext>
                  </a:extLst>
                </a:gridCol>
                <a:gridCol w="1283223">
                  <a:extLst>
                    <a:ext uri="{9D8B030D-6E8A-4147-A177-3AD203B41FA5}">
                      <a16:colId xmlns:a16="http://schemas.microsoft.com/office/drawing/2014/main" val="3865108820"/>
                    </a:ext>
                  </a:extLst>
                </a:gridCol>
                <a:gridCol w="576062">
                  <a:extLst>
                    <a:ext uri="{9D8B030D-6E8A-4147-A177-3AD203B41FA5}">
                      <a16:colId xmlns:a16="http://schemas.microsoft.com/office/drawing/2014/main" val="3229885331"/>
                    </a:ext>
                  </a:extLst>
                </a:gridCol>
              </a:tblGrid>
              <a:tr h="675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Название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Диспетчерское название линии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Время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Длина полезной съемки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Общая длина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424718662"/>
                  </a:ext>
                </a:extLst>
              </a:tr>
              <a:tr h="2072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20181028_Менгон-Эльбан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500 Хабаровская-Комсомольская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28.10.2018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04:45-07:30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22,5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3036964443"/>
                  </a:ext>
                </a:extLst>
              </a:tr>
              <a:tr h="207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ВЛ 220 Хабаровская-Старт№1,2</a:t>
                      </a:r>
                      <a:endParaRPr lang="ru-RU"/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28.10.2018</a:t>
                      </a:r>
                      <a:endParaRPr lang="ru-RU"/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21,8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731586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20181103_Менгон_Хевчен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Хабаровская-Старт№1,2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03.11.2018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00:00-04:08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29,2 км (48,5 км)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424,0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52126310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20181105_Тумнин-Ванино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Высокогорная - Ванино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05.11.2018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04:02-06:42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82,1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287,0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007573252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20181107_Тумнин-Высокогорный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Высокогорная - Ванино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07.11.2018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01:26-03:24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48,1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2493323380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20181108_Тумнин-Высокогорный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Высокогорная - Ванино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08.11.2018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04:13-06:36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3897650230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20181115_Менгон-Болонь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500 Хабаровская-Комсомольская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04:49-06:31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187,0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049525195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20181117_Болонь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500 Хабаровская-Комсомольская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02:26-05:56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74,5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391,0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635111889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20181125_Болонь-Украинка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500 Хабаровская-Комсомольская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02:21-05:10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89,2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303,0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12165676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20181126_Болонь-Форель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Хабаровская-Старт№1,2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26.11.2018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01:08-04:33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108,3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366,0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35831362"/>
                  </a:ext>
                </a:extLst>
              </a:tr>
              <a:tr h="2072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20181129_Болнь-Форель-Литовко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Хабаровская-Старт№1,2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29.11.2018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00:29-04:30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400,0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2077710497"/>
                  </a:ext>
                </a:extLst>
              </a:tr>
              <a:tr h="357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ВЛ 220 Хабаровская-Старт№1,2 доп.(Литовко)</a:t>
                      </a:r>
                      <a:endParaRPr lang="ru-RU"/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29.11.2018</a:t>
                      </a:r>
                      <a:endParaRPr lang="ru-RU"/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953730"/>
                  </a:ext>
                </a:extLst>
              </a:tr>
              <a:tr h="182633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905905950"/>
                  </a:ext>
                </a:extLst>
              </a:tr>
              <a:tr h="22592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АПМЭС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2274991396"/>
                  </a:ext>
                </a:extLst>
              </a:tr>
              <a:tr h="588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Название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Диспетчерское название линии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Дата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Время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Длина полезной съемки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Общая длина полета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3927163614"/>
                  </a:ext>
                </a:extLst>
              </a:tr>
              <a:tr h="2072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20181114_Февральск_Этыркен_Новокиевка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Новокиевка-Февральск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02:47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83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292,0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031047750"/>
                  </a:ext>
                </a:extLst>
              </a:tr>
              <a:tr h="207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ВЛ 220 Февральск-Этыркен</a:t>
                      </a:r>
                      <a:endParaRPr lang="ru-RU"/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r>
                        <a:rPr lang="ru-RU" sz="1200" u="none" strike="noStrike">
                          <a:effectLst/>
                        </a:rPr>
                        <a:t>14.11.2018</a:t>
                      </a:r>
                      <a:endParaRPr lang="ru-RU"/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558948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20181117_Февральск_Тунгала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Тунгала-Февральск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05:32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159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374,0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135750323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20181118_Февральск_Тунгала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Тунгала-Февральск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01:23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27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006891490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20181123_Верхнезейск_Тунгала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кВ Призейская-Тунгала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23.11.2018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05:07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148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488,0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3531232197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20181124_Верхнезейск_Тунгала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ВЛ 220 кВ Призейская-Тунгала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24.11.2018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02:16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65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210,0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1508309421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20181125_Огорон_Тутаул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ВЛ 220 </a:t>
                      </a:r>
                      <a:r>
                        <a:rPr lang="ru-RU" sz="1200" u="none" strike="noStrike" dirty="0" err="1">
                          <a:effectLst/>
                        </a:rPr>
                        <a:t>кВ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</a:rPr>
                        <a:t>Призейская-Тутаул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25.11.2018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04:31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98,5 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439,0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6" marR="7416" marT="7416" marB="0" anchor="ctr"/>
                </a:tc>
                <a:extLst>
                  <a:ext uri="{0D108BD9-81ED-4DB2-BD59-A6C34878D82A}">
                    <a16:rowId xmlns:a16="http://schemas.microsoft.com/office/drawing/2014/main" val="4251432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7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Пример производительности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664" y="5281463"/>
            <a:ext cx="353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Участок съемки ВЛ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  <a:r>
              <a:rPr lang="ru-RU" sz="1400" b="1" dirty="0">
                <a:solidFill>
                  <a:schemeClr val="bg1"/>
                </a:solidFill>
              </a:rPr>
              <a:t>покрытие снимками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0DA9C4F-6661-1D45-B285-6B244F0DF4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054391"/>
              </p:ext>
            </p:extLst>
          </p:nvPr>
        </p:nvGraphicFramePr>
        <p:xfrm>
          <a:off x="323850" y="1124744"/>
          <a:ext cx="848424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8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Особенности эксплуатации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664" y="5281463"/>
            <a:ext cx="353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Участок съемки ВЛ</a:t>
            </a:r>
            <a:r>
              <a:rPr lang="en-US" sz="1400" b="1" dirty="0">
                <a:solidFill>
                  <a:schemeClr val="bg1"/>
                </a:solidFill>
              </a:rPr>
              <a:t>: </a:t>
            </a:r>
            <a:r>
              <a:rPr lang="ru-RU" sz="1400" b="1" dirty="0">
                <a:solidFill>
                  <a:schemeClr val="bg1"/>
                </a:solidFill>
              </a:rPr>
              <a:t>покрытие снимками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4D9E6-C714-3442-8E4E-E751DCF90984}"/>
              </a:ext>
            </a:extLst>
          </p:cNvPr>
          <p:cNvSpPr txBox="1"/>
          <p:nvPr/>
        </p:nvSpPr>
        <p:spPr>
          <a:xfrm>
            <a:off x="323850" y="1196752"/>
            <a:ext cx="374409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Факторы длительных (дальних) полётов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Вибрация. Влияние не только на разъемные соединения, но и на композиты (прочность приклеивания сот к обшивке)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err="1">
                <a:solidFill>
                  <a:srgbClr val="002060"/>
                </a:solidFill>
              </a:rPr>
              <a:t>смаз</a:t>
            </a:r>
            <a:r>
              <a:rPr lang="ru-RU" sz="2000" dirty="0">
                <a:solidFill>
                  <a:srgbClr val="002060"/>
                </a:solidFill>
              </a:rPr>
              <a:t> на изображениях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надёжность соединений проводов.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</a:rPr>
              <a:t>Климатические условия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Высокая влажность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rgbClr val="002060"/>
                </a:solidFill>
              </a:rPr>
              <a:t>обледенение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547DFC-5CA9-2D42-8ED8-1B4F302C1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26" y="1094106"/>
            <a:ext cx="4067944" cy="30509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6FDAB2-573E-EB43-BF44-F4C617D45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26008" r="15611" b="30755"/>
          <a:stretch/>
        </p:blipFill>
        <p:spPr>
          <a:xfrm>
            <a:off x="4283968" y="4291855"/>
            <a:ext cx="4095460" cy="22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Мониторинг строительства газопровода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для Представительства ОАО «Газпром» в Сахалинской обл.</a:t>
            </a:r>
          </a:p>
        </p:txBody>
      </p:sp>
      <p:pic>
        <p:nvPicPr>
          <p:cNvPr id="9" name="Picture 2" descr="C:\Users\AlexGlushko\Desktop\Презентационный материал\Строительство газопровода\100EOS5D\IMG_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64" y="1917232"/>
            <a:ext cx="5400000" cy="3600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lexGlushko\Downloads\IMG_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096064"/>
            <a:ext cx="5400000" cy="3600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56176" y="5805264"/>
            <a:ext cx="237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  <a:effectLst/>
              </a:rPr>
              <a:t>Сахалинская область, февраль-март 2012 г.</a:t>
            </a:r>
            <a:endParaRPr lang="ru-RU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000" y="1844824"/>
            <a:ext cx="2988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Цель</a:t>
            </a:r>
            <a:r>
              <a:rPr lang="en-US" sz="1600" dirty="0">
                <a:solidFill>
                  <a:srgbClr val="002060"/>
                </a:solidFill>
              </a:rPr>
              <a:t>: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solidFill>
                  <a:srgbClr val="002060"/>
                </a:solidFill>
              </a:rPr>
              <a:t>мониторинг хода строительства газопровода и объектов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Воздушное обследование магистрального газопровода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ООО «Газпром </a:t>
            </a:r>
            <a:r>
              <a:rPr lang="ru-RU" b="1" dirty="0" err="1">
                <a:solidFill>
                  <a:srgbClr val="002060"/>
                </a:solidFill>
              </a:rPr>
              <a:t>трансгаз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Югорск</a:t>
            </a:r>
            <a:r>
              <a:rPr lang="ru-RU" b="1" dirty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4886" y="5589240"/>
            <a:ext cx="1961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  <a:effectLst/>
              </a:rPr>
              <a:t>Ханты-Мансийский автономный округ,</a:t>
            </a:r>
          </a:p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  <a:effectLst/>
              </a:rPr>
              <a:t>июль 2012 г.</a:t>
            </a:r>
          </a:p>
        </p:txBody>
      </p:sp>
      <p:pic>
        <p:nvPicPr>
          <p:cNvPr id="18" name="Picture 12" descr="IR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63" y="1676059"/>
            <a:ext cx="3923047" cy="2479675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3" descr="Visible_ort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76059"/>
            <a:ext cx="4305300" cy="2479675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01" y="2996952"/>
            <a:ext cx="3825875" cy="2159000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2" descr="AQ0725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3" y="4581128"/>
            <a:ext cx="2878138" cy="2159000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6" descr="IMG_12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38" y="4942408"/>
            <a:ext cx="2689225" cy="1792287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2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Воздушное обследование тестового участка магистрального нефтепровода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«Сургут-Полоцк» для ОАО «</a:t>
            </a:r>
            <a:r>
              <a:rPr lang="ru-RU" b="1" dirty="0" err="1">
                <a:solidFill>
                  <a:srgbClr val="002060"/>
                </a:solidFill>
              </a:rPr>
              <a:t>Верхневолжскнефтепровод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9852" y="6228601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Нижегородская область,</a:t>
            </a:r>
          </a:p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17-19.04.2013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3768" y="2168025"/>
            <a:ext cx="5465762" cy="27586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D:\Фото\IMG_48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"/>
          <a:stretch>
            <a:fillRect/>
          </a:stretch>
        </p:blipFill>
        <p:spPr bwMode="auto">
          <a:xfrm>
            <a:off x="162691" y="1624128"/>
            <a:ext cx="3600450" cy="2400300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Фото\IMG_48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75347"/>
            <a:ext cx="3600450" cy="2400300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exGlushko\Downloads\1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370" y="4581128"/>
            <a:ext cx="4320000" cy="20203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Воздушное обследование тестового участка магистрального нефтепровода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«Сургут-Полоцк» для ОАО «</a:t>
            </a:r>
            <a:r>
              <a:rPr lang="ru-RU" b="1" dirty="0" err="1">
                <a:solidFill>
                  <a:srgbClr val="002060"/>
                </a:solidFill>
              </a:rPr>
              <a:t>Верхневолжскнефтепровод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10" name="Picture 2" descr="H:\Ortho_3d_0.5_png\Ortho_3d_0.5-3-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484784"/>
            <a:ext cx="9144000" cy="53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Дефекты\500 м\DSC_3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2" y="1886593"/>
            <a:ext cx="3059691" cy="2042578"/>
          </a:xfrm>
          <a:prstGeom prst="rect">
            <a:avLst/>
          </a:prstGeom>
          <a:noFill/>
          <a:ln w="158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2741847" y="2615213"/>
            <a:ext cx="77103" cy="77103"/>
          </a:xfrm>
          <a:prstGeom prst="ellipse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>
            <a:stCxn id="12" idx="2"/>
          </p:cNvCxnSpPr>
          <p:nvPr/>
        </p:nvCxnSpPr>
        <p:spPr>
          <a:xfrm flipH="1" flipV="1">
            <a:off x="2065271" y="2561241"/>
            <a:ext cx="676576" cy="92523"/>
          </a:xfrm>
          <a:prstGeom prst="line">
            <a:avLst/>
          </a:prstGeom>
          <a:ln w="6350">
            <a:solidFill>
              <a:srgbClr val="C0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788109" y="2822105"/>
            <a:ext cx="114369" cy="114369"/>
          </a:xfrm>
          <a:prstGeom prst="ellipse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2645469" y="2908203"/>
            <a:ext cx="142640" cy="80315"/>
          </a:xfrm>
          <a:prstGeom prst="line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G:\Дефекты\500 м\DSC_36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644" y="1939370"/>
            <a:ext cx="1165647" cy="1165647"/>
          </a:xfrm>
          <a:prstGeom prst="ellipse">
            <a:avLst/>
          </a:prstGeom>
          <a:noFill/>
          <a:ln w="63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Дефекты\500 м\DSC_36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7220" y="2726311"/>
            <a:ext cx="1165647" cy="1165647"/>
          </a:xfrm>
          <a:prstGeom prst="ellipse">
            <a:avLst/>
          </a:prstGeom>
          <a:noFill/>
          <a:ln w="63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33304" y="1917340"/>
            <a:ext cx="1340643" cy="23181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ru-RU"/>
            </a:defPPr>
            <a:lvl1pPr algn="ctr" eaLnBrk="0" hangingPunct="0">
              <a:defRPr sz="1600">
                <a:ln w="6350">
                  <a:noFill/>
                </a:ln>
                <a:solidFill>
                  <a:schemeClr val="bg1"/>
                </a:solidFill>
                <a:effectLst>
                  <a:glow rad="63500">
                    <a:srgbClr val="C00000">
                      <a:alpha val="90000"/>
                    </a:srgbClr>
                  </a:glow>
                </a:effectLst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ru-RU" sz="800" dirty="0"/>
              <a:t>Легковой автомобиль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68266" y="3585177"/>
            <a:ext cx="1340643" cy="23181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ru-RU"/>
            </a:defPPr>
            <a:lvl1pPr algn="ctr" eaLnBrk="0" hangingPunct="0">
              <a:defRPr sz="1600">
                <a:ln w="6350">
                  <a:noFill/>
                </a:ln>
                <a:solidFill>
                  <a:schemeClr val="bg1"/>
                </a:solidFill>
                <a:effectLst>
                  <a:glow rad="63500">
                    <a:srgbClr val="C00000">
                      <a:alpha val="90000"/>
                    </a:srgbClr>
                  </a:glow>
                </a:effectLst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ru-RU" sz="800" dirty="0"/>
              <a:t>Открытая калитка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580113" y="3785545"/>
            <a:ext cx="3059758" cy="2042623"/>
            <a:chOff x="9318318" y="-853767"/>
            <a:chExt cx="7559675" cy="5046662"/>
          </a:xfrm>
        </p:grpSpPr>
        <p:pic>
          <p:nvPicPr>
            <p:cNvPr id="25" name="Picture 13" descr="G:\Дефекты\200 м\DSC_449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318" y="-853767"/>
              <a:ext cx="7559675" cy="5046662"/>
            </a:xfrm>
            <a:prstGeom prst="rect">
              <a:avLst/>
            </a:prstGeom>
            <a:noFill/>
            <a:ln w="15875" algn="ctr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Овал 25"/>
            <p:cNvSpPr/>
            <p:nvPr/>
          </p:nvSpPr>
          <p:spPr>
            <a:xfrm rot="1216034">
              <a:off x="11075479" y="-384390"/>
              <a:ext cx="3228975" cy="4559301"/>
            </a:xfrm>
            <a:prstGeom prst="ellipse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236296" y="4611391"/>
            <a:ext cx="100811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ru-RU"/>
            </a:defPPr>
            <a:lvl1pPr algn="ctr" eaLnBrk="0" hangingPunct="0">
              <a:defRPr sz="800">
                <a:ln w="6350">
                  <a:noFill/>
                </a:ln>
                <a:solidFill>
                  <a:schemeClr val="bg1"/>
                </a:solidFill>
                <a:effectLst>
                  <a:glow rad="63500">
                    <a:srgbClr val="C00000">
                      <a:alpha val="90000"/>
                    </a:srgbClr>
                  </a:glow>
                </a:effectLst>
              </a:defRPr>
            </a:lvl1pPr>
          </a:lstStyle>
          <a:p>
            <a:r>
              <a:rPr lang="ru-RU" dirty="0"/>
              <a:t>Мониторинг эрозионных процессов</a:t>
            </a:r>
          </a:p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372800" y="6125933"/>
            <a:ext cx="277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Нижегородская область,</a:t>
            </a:r>
          </a:p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17-19.04.2013</a:t>
            </a:r>
          </a:p>
        </p:txBody>
      </p:sp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О нас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83768" y="1124744"/>
            <a:ext cx="6324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ООО «ПТЕРО» входит в Группу компаний «</a:t>
            </a:r>
            <a:r>
              <a:rPr lang="ru-RU" sz="1400" dirty="0" err="1">
                <a:solidFill>
                  <a:srgbClr val="002060"/>
                </a:solidFill>
              </a:rPr>
              <a:t>Инэнерджи</a:t>
            </a:r>
            <a:r>
              <a:rPr lang="ru-RU" sz="1400" dirty="0">
                <a:solidFill>
                  <a:srgbClr val="002060"/>
                </a:solidFill>
              </a:rPr>
              <a:t>» и является ведущим российским разработчиком и производителем беспилотных авиационных систем (БАС).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Наши компетенции: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разработка и производство БАС «Птеро», запасных частей и комплектующих к ним, аэросъемочной аппаратуры, сервисное обслуживание поставляемого оборудования в течение всего жизненного цикла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разработка специализированного программного обеспечения для БАС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выполнение полного комплекса аэросъемочных работ для решения мониторинговых и топографических задач, обработка данных аэросъемки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создание технологий автоматизированного сбора и обработки пространственных данных, автоматизация управления промышленных предприятий  с использованием геоинформационных систем.</a:t>
            </a:r>
          </a:p>
        </p:txBody>
      </p:sp>
      <p:pic>
        <p:nvPicPr>
          <p:cNvPr id="8" name="Picture 12" descr="DSC0002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0" y="3236358"/>
            <a:ext cx="2159999" cy="1429330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C:\Documents and Settings\Admin\Мои документы\Загрузки\Исторические фото\Исторические фото\14-08-2008\Изображение 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1124744"/>
            <a:ext cx="2160000" cy="1620110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2" y="5157192"/>
            <a:ext cx="2160000" cy="1440139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lexGlushko\Downloads\ptero-g0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27" y="5186930"/>
            <a:ext cx="2160000" cy="1440000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xGlushko\Downloads\ptero-g0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23" y="5199641"/>
            <a:ext cx="2160000" cy="1440000"/>
          </a:xfrm>
          <a:prstGeom prst="rect">
            <a:avLst/>
          </a:prstGeom>
          <a:noFill/>
          <a:ln w="31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Инженерно-геодезические изыскания,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трубопроводная система ВСТО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569566"/>
            <a:ext cx="8556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создание </a:t>
            </a:r>
            <a:r>
              <a:rPr lang="ru-RU" dirty="0" err="1">
                <a:solidFill>
                  <a:srgbClr val="002060"/>
                </a:solidFill>
              </a:rPr>
              <a:t>ортофотопланов</a:t>
            </a:r>
            <a:r>
              <a:rPr lang="ru-RU" dirty="0">
                <a:solidFill>
                  <a:srgbClr val="002060"/>
                </a:solidFill>
              </a:rPr>
              <a:t> и цифровых топографических планов М 1:2000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выполнение стереотопографических измерений подвесов проводов на участок проектируемой трассы волоконно-оптической линии передачи</a:t>
            </a:r>
          </a:p>
        </p:txBody>
      </p: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695700" cy="39243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42" y="2780928"/>
            <a:ext cx="3090110" cy="394335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3438"/>
            <a:ext cx="3660748" cy="2639144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77934" y="5733256"/>
            <a:ext cx="2958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Республика Саха (Якутия),</a:t>
            </a:r>
          </a:p>
          <a:p>
            <a:r>
              <a:rPr lang="ru-RU" sz="1600" b="1" dirty="0">
                <a:ln w="6350">
                  <a:noFill/>
                </a:ln>
                <a:solidFill>
                  <a:srgbClr val="002060"/>
                </a:solidFill>
              </a:rPr>
              <a:t>декабрь 2013 – июнь 2014</a:t>
            </a:r>
          </a:p>
        </p:txBody>
      </p:sp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Командно-штабные учения в районе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НПС «Залесье» АО «Транснефть – Верхняя Волга»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216" y="57332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ln w="6350">
                  <a:noFill/>
                </a:ln>
                <a:effectLst/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</a:rPr>
              <a:t>Ивановская область,  29.09.2016</a:t>
            </a:r>
          </a:p>
        </p:txBody>
      </p:sp>
      <p:pic>
        <p:nvPicPr>
          <p:cNvPr id="10" name="Picture 3" descr="C:\Users\AlexGlushko\Downloads\VV2_7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1805403"/>
            <a:ext cx="5400000" cy="3603949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exGlushko\Downloads\VV2_7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993403"/>
            <a:ext cx="5400000" cy="3603949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0000" y="1631246"/>
            <a:ext cx="298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Цели</a:t>
            </a:r>
            <a:r>
              <a:rPr lang="en-US" sz="1600" dirty="0">
                <a:solidFill>
                  <a:srgbClr val="002060"/>
                </a:solidFill>
              </a:rPr>
              <a:t>:</a:t>
            </a:r>
            <a:endParaRPr 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Подготовка актуальной информации о местности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600" dirty="0">
                <a:solidFill>
                  <a:srgbClr val="002060"/>
                </a:solidFill>
              </a:rPr>
              <a:t>Мониторинг хода учений</a:t>
            </a:r>
          </a:p>
        </p:txBody>
      </p:sp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Командно-штабные учения в районе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НПС «Залесье» АО «Транснефть – Верхняя Волга»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545" y="4653136"/>
            <a:ext cx="3268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</a:rPr>
              <a:t>Ортофотоплан</a:t>
            </a:r>
            <a:r>
              <a:rPr lang="ru-RU" sz="1600" dirty="0">
                <a:solidFill>
                  <a:srgbClr val="002060"/>
                </a:solidFill>
              </a:rPr>
              <a:t> на район проведения командно-штабных учений, НПС «Залесье»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АО «Транснефть – Верхняя Волга»</a:t>
            </a:r>
          </a:p>
        </p:txBody>
      </p:sp>
      <p:pic>
        <p:nvPicPr>
          <p:cNvPr id="10" name="Picture 2" descr="C:\Users\AlexGlushko\Downloads\a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14">
            <a:off x="1459876" y="719972"/>
            <a:ext cx="5920433" cy="58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16216" y="57332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ln w="6350">
                  <a:noFill/>
                </a:ln>
                <a:effectLst/>
              </a:defRPr>
            </a:lvl1pPr>
          </a:lstStyle>
          <a:p>
            <a:r>
              <a:rPr lang="ru-RU" sz="1600" dirty="0">
                <a:solidFill>
                  <a:srgbClr val="002060"/>
                </a:solidFill>
              </a:rPr>
              <a:t>Ивановская область,  29.09.2016</a:t>
            </a:r>
          </a:p>
        </p:txBody>
      </p:sp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применения БАС для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975" y="908720"/>
            <a:ext cx="850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Дополнительные беспилотные средства для обследования инженерных сооружений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8" y="1664600"/>
            <a:ext cx="4818112" cy="2409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62" y="4365104"/>
            <a:ext cx="5498684" cy="208823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64600"/>
            <a:ext cx="3510080" cy="234005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3" descr="C:\ptero-www\www.ptero.ru_20170125\images\drones\drones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3528391" cy="2646293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74423" y="4797152"/>
            <a:ext cx="3266415" cy="16812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9164" y="4798352"/>
            <a:ext cx="2942836" cy="16800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Повышение эффективности применения БАС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5936" y="3645024"/>
            <a:ext cx="2521799" cy="16812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 descr="J:\Сычев\Фото Алферьево 02-05.06.2015\IMG_03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6223"/>
            <a:ext cx="2520000" cy="1680001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04" y="1079445"/>
            <a:ext cx="891418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rgbClr val="002060"/>
                </a:solidFill>
              </a:rPr>
              <a:t>Деятельность компании «ПТЕРО» в области интеграции БВС в общее воздушное пространство, в целях выполнения полетов совместно с пилотируемой авиацией</a:t>
            </a:r>
            <a:r>
              <a:rPr lang="en-US" sz="1600" b="1" dirty="0">
                <a:solidFill>
                  <a:srgbClr val="002060"/>
                </a:solidFill>
              </a:rPr>
              <a:t>: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участие в работе Ассоциации «АЭРОНЕТ» по совершенствованию нормативно-правовой базы РФ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участие в работах по системе взаимного наблюдения  в реальном масштабе времени АЗН-В </a:t>
            </a:r>
            <a:r>
              <a:rPr lang="en-US" sz="1600" dirty="0">
                <a:solidFill>
                  <a:srgbClr val="002060"/>
                </a:solidFill>
              </a:rPr>
              <a:t> VDL-</a:t>
            </a:r>
            <a:r>
              <a:rPr lang="ru-RU" sz="1600" dirty="0">
                <a:solidFill>
                  <a:srgbClr val="002060"/>
                </a:solidFill>
              </a:rPr>
              <a:t>4, проводимых совместно с ФГУП «</a:t>
            </a:r>
            <a:r>
              <a:rPr lang="ru-RU" sz="1600" dirty="0" err="1">
                <a:solidFill>
                  <a:srgbClr val="002060"/>
                </a:solidFill>
              </a:rPr>
              <a:t>ГосНИИАС</a:t>
            </a:r>
            <a:r>
              <a:rPr lang="ru-RU" sz="1600" dirty="0">
                <a:solidFill>
                  <a:srgbClr val="002060"/>
                </a:solidFill>
              </a:rPr>
              <a:t>», 2014-н.в.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создание программы планирования полетов «Птеро» для БАС. Расчет маршрутов выполняется с учетом рельефа. Поддерживается отображение структуры воздушного пространства РФ и использование баз данных искусственных препятствий</a:t>
            </a:r>
          </a:p>
        </p:txBody>
      </p:sp>
    </p:spTree>
    <p:extLst>
      <p:ext uri="{BB962C8B-B14F-4D97-AF65-F5344CB8AC3E}">
        <p14:creationId xmlns:p14="http://schemas.microsoft.com/office/powerpoint/2010/main" val="6974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25538"/>
            <a:ext cx="9144000" cy="57324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222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23950"/>
            <a:ext cx="59928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7904" y="2965008"/>
            <a:ext cx="52198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</a:rPr>
              <a:t>ООО «ПТЕРО»</a:t>
            </a: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Россия, 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Москва,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115432,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2-й Кожуховский </a:t>
            </a:r>
            <a:r>
              <a:rPr lang="ru-RU" sz="2400" b="1" dirty="0" err="1">
                <a:solidFill>
                  <a:srgbClr val="002060"/>
                </a:solidFill>
                <a:latin typeface="+mn-lt"/>
              </a:rPr>
              <a:t>пр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-д, д. 12, стр. 11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тел.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: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 +7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 (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49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9) 553-03-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9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8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e-mail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uav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@ptero.ru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6350">
                  <a:noFill/>
                </a:ln>
                <a:solidFill>
                  <a:srgbClr val="002060"/>
                </a:solidFill>
              </a:rPr>
              <a:t>www.ptero.ru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Наши возможности и география работ</a:t>
            </a:r>
            <a:endParaRPr lang="ru-RU" altLang="ru-RU" dirty="0"/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7504" y="692696"/>
            <a:ext cx="892899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Наши возможности</a:t>
            </a:r>
            <a:r>
              <a:rPr lang="en-US" sz="1400" b="1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более 40 специалистов в области авиационных систем, радиоэлектроники и автоматики, водородных технологий, сбора и обработки пространственных данных, информационных систем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КБ и современная производственная площадка в Москве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собственный </a:t>
            </a:r>
            <a:r>
              <a:rPr lang="en-US" sz="1400" dirty="0">
                <a:solidFill>
                  <a:srgbClr val="002060"/>
                </a:solidFill>
              </a:rPr>
              <a:t>R&amp;D</a:t>
            </a:r>
            <a:r>
              <a:rPr lang="ru-RU" sz="1400" dirty="0">
                <a:solidFill>
                  <a:srgbClr val="002060"/>
                </a:solidFill>
              </a:rPr>
              <a:t> центр по разработке  водородных топливных элементов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отдел обработки пространственных данных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собственный парк беспилотных авиационных систем и аэросъемочного оборудования</a:t>
            </a:r>
          </a:p>
        </p:txBody>
      </p:sp>
      <p:pic>
        <p:nvPicPr>
          <p:cNvPr id="7" name="Picture 2" descr="Ассоциация ЭРБА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759214" cy="7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0504" y="3041670"/>
            <a:ext cx="733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Компания «ПТЕРО» является членом Ассоциации </a:t>
            </a:r>
            <a:r>
              <a:rPr lang="ru-RU" sz="1400" dirty="0" err="1">
                <a:solidFill>
                  <a:srgbClr val="002060"/>
                </a:solidFill>
              </a:rPr>
              <a:t>эксплуатантов</a:t>
            </a:r>
            <a:r>
              <a:rPr lang="ru-RU" sz="1400" dirty="0">
                <a:solidFill>
                  <a:srgbClr val="002060"/>
                </a:solidFill>
              </a:rPr>
              <a:t> и разработчиков беспилотных авиационных систем (</a:t>
            </a:r>
            <a:r>
              <a:rPr lang="ru-RU" sz="1400" b="1" dirty="0">
                <a:solidFill>
                  <a:srgbClr val="002060"/>
                </a:solidFill>
              </a:rPr>
              <a:t>АЭРОНЕТ</a:t>
            </a:r>
            <a:r>
              <a:rPr lang="ru-RU" sz="1400" dirty="0">
                <a:solidFill>
                  <a:srgbClr val="002060"/>
                </a:solidFill>
              </a:rPr>
              <a:t>).</a:t>
            </a:r>
          </a:p>
          <a:p>
            <a:endParaRPr lang="ru-RU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195281" y="4653136"/>
            <a:ext cx="3816424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ru-RU" sz="1400" b="1" dirty="0">
                <a:solidFill>
                  <a:srgbClr val="002060"/>
                </a:solidFill>
              </a:rPr>
              <a:t>География работ</a:t>
            </a:r>
            <a:r>
              <a:rPr lang="en-US" altLang="ru-RU" sz="1400" b="1" dirty="0">
                <a:solidFill>
                  <a:srgbClr val="002060"/>
                </a:solidFill>
              </a:rPr>
              <a:t>:</a:t>
            </a:r>
            <a:endParaRPr lang="ru-RU" altLang="ru-RU" sz="1400" b="1" dirty="0">
              <a:solidFill>
                <a:srgbClr val="002060"/>
              </a:solidFill>
            </a:endParaRPr>
          </a:p>
          <a:p>
            <a:pPr marL="363538" eaLnBrk="1" hangingPunct="1">
              <a:spcAft>
                <a:spcPts val="1800"/>
              </a:spcAft>
            </a:pPr>
            <a:r>
              <a:rPr lang="ru-RU" altLang="ru-RU" sz="1400" dirty="0">
                <a:solidFill>
                  <a:srgbClr val="002060"/>
                </a:solidFill>
              </a:rPr>
              <a:t>Российская Федерация</a:t>
            </a:r>
            <a:r>
              <a:rPr lang="en-US" altLang="ru-RU" sz="1400" dirty="0">
                <a:solidFill>
                  <a:srgbClr val="002060"/>
                </a:solidFill>
              </a:rPr>
              <a:t>: </a:t>
            </a:r>
            <a:r>
              <a:rPr lang="ru-RU" altLang="ru-RU" sz="1400" dirty="0">
                <a:solidFill>
                  <a:srgbClr val="002060"/>
                </a:solidFill>
              </a:rPr>
              <a:t>более 30 регионов</a:t>
            </a:r>
          </a:p>
          <a:p>
            <a:pPr marL="363538" eaLnBrk="1" hangingPunct="1">
              <a:spcAft>
                <a:spcPts val="1200"/>
              </a:spcAft>
            </a:pPr>
            <a:r>
              <a:rPr lang="ru-RU" altLang="ru-RU" sz="1400" dirty="0">
                <a:solidFill>
                  <a:srgbClr val="002060"/>
                </a:solidFill>
              </a:rPr>
              <a:t>СНГ</a:t>
            </a:r>
            <a:r>
              <a:rPr lang="en-US" altLang="ru-RU" sz="1400" dirty="0">
                <a:solidFill>
                  <a:srgbClr val="002060"/>
                </a:solidFill>
              </a:rPr>
              <a:t>: </a:t>
            </a:r>
            <a:r>
              <a:rPr lang="ru-RU" altLang="ru-RU" sz="1400" dirty="0">
                <a:solidFill>
                  <a:srgbClr val="002060"/>
                </a:solidFill>
              </a:rPr>
              <a:t>Армения, Казахстан, Узбекистан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03293" y="5079150"/>
            <a:ext cx="216024" cy="216024"/>
          </a:xfrm>
          <a:prstGeom prst="rect">
            <a:avLst/>
          </a:prstGeom>
          <a:solidFill>
            <a:srgbClr val="14890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03293" y="5507476"/>
            <a:ext cx="216024" cy="2160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10604"/>
            <a:ext cx="5195281" cy="27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Беспилотная авиационная система «Птеро-</a:t>
            </a:r>
            <a:r>
              <a:rPr lang="en-US" dirty="0"/>
              <a:t>G1»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8893"/>
            <a:ext cx="4349130" cy="266014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544346"/>
              </p:ext>
            </p:extLst>
          </p:nvPr>
        </p:nvGraphicFramePr>
        <p:xfrm>
          <a:off x="4788024" y="1128012"/>
          <a:ext cx="4175952" cy="5528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Модель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Птеро-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G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Тип БВС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самолетного типа с ДВС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Автопилот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PteRoBot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Минимальная безопасная высота полета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80 м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Практический потолок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00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Крейсерская скорость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 км/ч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Взлетная масса  с полной нагрузкой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 кг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Масса полезной нагрузки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5 кг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 полета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 7 ч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5405" marR="92075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65405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Максимальная прямая техническая дальность полета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 marR="8318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3970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до 700 км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Взлет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 пневматической катапульты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Посадка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 парашюте с амортизирующей подушкой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Площадка для взлета и посадки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200 х 100 м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Влажность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до 95%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Диапазон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температур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-30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…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+ 40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С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244"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Метеорологические условия эксплуатации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 marR="8318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9700" algn="l"/>
                        </a:tabLst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ПМУ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88728" y="4005064"/>
            <a:ext cx="4627288" cy="252028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Беспилотная авиационная система «Птеро-</a:t>
            </a:r>
            <a:r>
              <a:rPr lang="en-US" dirty="0"/>
              <a:t>G1»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C:\ptero-www\Материалы для обновления от 2017_01_25\cas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32" y="980728"/>
            <a:ext cx="5348536" cy="350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8650" y="4797152"/>
            <a:ext cx="7986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Беспилотное воздушное судно «Птеро-</a:t>
            </a:r>
            <a:r>
              <a:rPr lang="en-US" sz="1600" dirty="0">
                <a:solidFill>
                  <a:srgbClr val="002060"/>
                </a:solidFill>
              </a:rPr>
              <a:t>G1</a:t>
            </a:r>
            <a:r>
              <a:rPr lang="ru-RU" sz="1600" dirty="0">
                <a:solidFill>
                  <a:srgbClr val="002060"/>
                </a:solidFill>
              </a:rPr>
              <a:t>»</a:t>
            </a:r>
            <a:endParaRPr lang="en-US" sz="1600" dirty="0">
              <a:solidFill>
                <a:srgbClr val="002060"/>
              </a:solidFill>
            </a:endParaRPr>
          </a:p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Аэросъемочное оборудование</a:t>
            </a:r>
            <a:endParaRPr lang="en-US" sz="1600" dirty="0">
              <a:solidFill>
                <a:srgbClr val="002060"/>
              </a:solidFill>
            </a:endParaRPr>
          </a:p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Комплект для запуска</a:t>
            </a:r>
            <a:endParaRPr lang="en-US" sz="1600" dirty="0">
              <a:solidFill>
                <a:srgbClr val="002060"/>
              </a:solidFill>
            </a:endParaRPr>
          </a:p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Рабочее место оператора, аппаратно-программное обеспечение наземной станции управления</a:t>
            </a:r>
          </a:p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Оборудование и инструменты для обслуживания системы, транспортировочные кейсы</a:t>
            </a:r>
            <a:endParaRPr lang="en-US" sz="1600" dirty="0">
              <a:solidFill>
                <a:srgbClr val="002060"/>
              </a:solidFill>
            </a:endParaRPr>
          </a:p>
          <a:p>
            <a:pPr marL="174625" indent="-174625" eaLnBrk="1" hangingPunct="1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Программное обеспечение для обработки и представления пространственных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36665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66" y="1052736"/>
            <a:ext cx="2430000" cy="16200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2" descr="IMG_1041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765" y="3033886"/>
            <a:ext cx="2424993" cy="161925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r>
              <a:rPr lang="ru-RU" dirty="0"/>
              <a:t>Варианты полезной нагрузки БАС «Птеро-</a:t>
            </a:r>
            <a:r>
              <a:rPr lang="en-US" dirty="0"/>
              <a:t>G1</a:t>
            </a:r>
            <a:r>
              <a:rPr lang="ru-RU" dirty="0"/>
              <a:t>»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21723" y="894769"/>
            <a:ext cx="59642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Аэрофотосъемка</a:t>
            </a:r>
            <a:endParaRPr lang="en-US" sz="1400" b="1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Nikon D810  – полнокадровая цифровая фотокамера формата 35 мм (базовый комплект поставки)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002060"/>
                </a:solidFill>
              </a:rPr>
              <a:t>Phase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One</a:t>
            </a:r>
            <a:r>
              <a:rPr lang="ru-RU" sz="1400" dirty="0">
                <a:solidFill>
                  <a:srgbClr val="002060"/>
                </a:solidFill>
              </a:rPr>
              <a:t> серий </a:t>
            </a:r>
            <a:r>
              <a:rPr lang="en-US" sz="1400" dirty="0" err="1">
                <a:solidFill>
                  <a:srgbClr val="002060"/>
                </a:solidFill>
              </a:rPr>
              <a:t>iXM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en-US" sz="1400" dirty="0" err="1">
                <a:solidFill>
                  <a:srgbClr val="002060"/>
                </a:solidFill>
              </a:rPr>
              <a:t>i</a:t>
            </a:r>
            <a:r>
              <a:rPr lang="ru-RU" sz="1400" dirty="0">
                <a:solidFill>
                  <a:srgbClr val="002060"/>
                </a:solidFill>
              </a:rPr>
              <a:t>XU-RS - профессиональные цифровые среднеформатные </a:t>
            </a:r>
            <a:r>
              <a:rPr lang="ru-RU" sz="1400" dirty="0" err="1">
                <a:solidFill>
                  <a:srgbClr val="002060"/>
                </a:solidFill>
              </a:rPr>
              <a:t>аэрофотокамеры</a:t>
            </a:r>
            <a:endParaRPr lang="en-US" sz="1400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Мультиспектральная аэросъемка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2060"/>
                </a:solidFill>
              </a:rPr>
              <a:t>MicaSense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RedEdge</a:t>
            </a:r>
            <a:r>
              <a:rPr lang="en-US" sz="1400" dirty="0">
                <a:solidFill>
                  <a:srgbClr val="002060"/>
                </a:solidFill>
              </a:rPr>
              <a:t>-M</a:t>
            </a:r>
            <a:r>
              <a:rPr lang="ru-RU" sz="1400" dirty="0">
                <a:solidFill>
                  <a:srgbClr val="002060"/>
                </a:solidFill>
              </a:rPr>
              <a:t> – пятиканальная мультиспектральная камера </a:t>
            </a:r>
          </a:p>
          <a:p>
            <a:pPr lvl="0"/>
            <a:endParaRPr lang="ru-RU" sz="1400" b="1" dirty="0">
              <a:solidFill>
                <a:srgbClr val="002060"/>
              </a:solidFill>
            </a:endParaRPr>
          </a:p>
          <a:p>
            <a:pPr lvl="0"/>
            <a:r>
              <a:rPr lang="ru-RU" sz="1400" b="1" dirty="0" err="1">
                <a:solidFill>
                  <a:srgbClr val="002060"/>
                </a:solidFill>
              </a:rPr>
              <a:t>Тепловизионная</a:t>
            </a:r>
            <a:r>
              <a:rPr lang="ru-RU" sz="1400" b="1" dirty="0">
                <a:solidFill>
                  <a:srgbClr val="002060"/>
                </a:solidFill>
              </a:rPr>
              <a:t> аэросъемка</a:t>
            </a:r>
            <a:endParaRPr lang="en-US" sz="1400" b="1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002060"/>
                </a:solidFill>
              </a:rPr>
              <a:t>InfraTec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VarioCAM</a:t>
            </a:r>
            <a:r>
              <a:rPr lang="ru-RU" sz="1400" dirty="0">
                <a:solidFill>
                  <a:srgbClr val="002060"/>
                </a:solidFill>
              </a:rPr>
              <a:t> HD </a:t>
            </a:r>
            <a:r>
              <a:rPr lang="ru-RU" sz="1400" dirty="0" err="1">
                <a:solidFill>
                  <a:srgbClr val="002060"/>
                </a:solidFill>
              </a:rPr>
              <a:t>head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– </a:t>
            </a:r>
            <a:r>
              <a:rPr lang="ru-RU" sz="1400" dirty="0">
                <a:solidFill>
                  <a:srgbClr val="002060"/>
                </a:solidFill>
              </a:rPr>
              <a:t>кадровые измерительные </a:t>
            </a:r>
            <a:r>
              <a:rPr lang="ru-RU" sz="1400" dirty="0" err="1">
                <a:solidFill>
                  <a:srgbClr val="002060"/>
                </a:solidFill>
              </a:rPr>
              <a:t>тепловизоры</a:t>
            </a:r>
            <a:r>
              <a:rPr lang="ru-RU" sz="1400" dirty="0">
                <a:solidFill>
                  <a:srgbClr val="002060"/>
                </a:solidFill>
              </a:rPr>
              <a:t> с разрешением 640х40 и 1024х768</a:t>
            </a:r>
            <a:endParaRPr lang="en-US" sz="1400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Видеонаблюдение</a:t>
            </a:r>
            <a:endParaRPr lang="en-US" sz="1400" b="1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ГСП 135-HD - для выполнения видеосъемки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ГСП 135-IR50 - для выполнения </a:t>
            </a:r>
            <a:r>
              <a:rPr lang="ru-RU" sz="1400" dirty="0" err="1">
                <a:solidFill>
                  <a:srgbClr val="002060"/>
                </a:solidFill>
              </a:rPr>
              <a:t>тепловизионной</a:t>
            </a:r>
            <a:r>
              <a:rPr lang="ru-RU" sz="1400" dirty="0">
                <a:solidFill>
                  <a:srgbClr val="002060"/>
                </a:solidFill>
              </a:rPr>
              <a:t> съемки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ГСП 135-ДПН - для выполнения видео и </a:t>
            </a:r>
            <a:r>
              <a:rPr lang="ru-RU" sz="1400" dirty="0" err="1">
                <a:solidFill>
                  <a:srgbClr val="002060"/>
                </a:solidFill>
              </a:rPr>
              <a:t>тепловизионной</a:t>
            </a:r>
            <a:r>
              <a:rPr lang="ru-RU" sz="1400" dirty="0">
                <a:solidFill>
                  <a:srgbClr val="002060"/>
                </a:solidFill>
              </a:rPr>
              <a:t> съемки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Спутниковое навигационное оборудование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двухчастотные </a:t>
            </a:r>
            <a:r>
              <a:rPr lang="ru-RU" sz="1400" dirty="0" err="1">
                <a:solidFill>
                  <a:srgbClr val="002060"/>
                </a:solidFill>
              </a:rPr>
              <a:t>мультисистемные</a:t>
            </a:r>
            <a:r>
              <a:rPr lang="ru-RU" sz="1400" dirty="0">
                <a:solidFill>
                  <a:srgbClr val="002060"/>
                </a:solidFill>
              </a:rPr>
              <a:t> приемники </a:t>
            </a:r>
            <a:r>
              <a:rPr lang="en-US" sz="1400" dirty="0" err="1">
                <a:solidFill>
                  <a:srgbClr val="002060"/>
                </a:solidFill>
              </a:rPr>
              <a:t>SinoGNSS</a:t>
            </a:r>
            <a:r>
              <a:rPr lang="en-US" sz="1400" dirty="0">
                <a:solidFill>
                  <a:srgbClr val="002060"/>
                </a:solidFill>
              </a:rPr>
              <a:t> (</a:t>
            </a:r>
            <a:r>
              <a:rPr lang="en-US" sz="1400" dirty="0" err="1">
                <a:solidFill>
                  <a:srgbClr val="002060"/>
                </a:solidFill>
              </a:rPr>
              <a:t>ComNav</a:t>
            </a:r>
            <a:r>
              <a:rPr lang="en-US" sz="1400" dirty="0">
                <a:solidFill>
                  <a:srgbClr val="002060"/>
                </a:solidFill>
              </a:rPr>
              <a:t>) </a:t>
            </a:r>
            <a:r>
              <a:rPr lang="ru-RU" sz="1400" dirty="0">
                <a:solidFill>
                  <a:srgbClr val="002060"/>
                </a:solidFill>
              </a:rPr>
              <a:t>с авиационными антеннами </a:t>
            </a:r>
            <a:r>
              <a:rPr lang="en-US" sz="1400" dirty="0" err="1">
                <a:solidFill>
                  <a:srgbClr val="002060"/>
                </a:solidFill>
              </a:rPr>
              <a:t>Harxon</a:t>
            </a:r>
            <a:endParaRPr lang="en-US" sz="1400" dirty="0">
              <a:solidFill>
                <a:srgbClr val="00206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</a:rPr>
              <a:t>Спутниковое оборудование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связи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SBD </a:t>
            </a:r>
            <a:r>
              <a:rPr lang="ru-RU" sz="1400" dirty="0">
                <a:solidFill>
                  <a:srgbClr val="002060"/>
                </a:solidFill>
              </a:rPr>
              <a:t>модем </a:t>
            </a:r>
            <a:r>
              <a:rPr lang="en-US" sz="1400" dirty="0">
                <a:solidFill>
                  <a:srgbClr val="002060"/>
                </a:solidFill>
              </a:rPr>
              <a:t>Iridium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Возможность установки нестандартного аэросъемочного оборудования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Работа\Аэросъемочная аппаратура и ПО\Примеры ПН Птеро\IMG_6731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8" y="5013176"/>
            <a:ext cx="2430000" cy="162081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dirty="0"/>
              <a:t>Наши преимущества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9512" y="1196752"/>
            <a:ext cx="878497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БАС специально разработана для выполнения аэросъемочных работ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большая дальность и продолжительность полета (</a:t>
            </a:r>
            <a:r>
              <a:rPr lang="ru-RU" sz="1600" b="1" dirty="0">
                <a:solidFill>
                  <a:srgbClr val="002060"/>
                </a:solidFill>
              </a:rPr>
              <a:t>до </a:t>
            </a:r>
            <a:r>
              <a:rPr lang="en-US" sz="1600" b="1" dirty="0">
                <a:solidFill>
                  <a:srgbClr val="002060"/>
                </a:solidFill>
              </a:rPr>
              <a:t>7</a:t>
            </a:r>
            <a:r>
              <a:rPr lang="ru-RU" sz="1600" b="1" dirty="0">
                <a:solidFill>
                  <a:srgbClr val="002060"/>
                </a:solidFill>
              </a:rPr>
              <a:t>00 км/</a:t>
            </a:r>
            <a:r>
              <a:rPr lang="en-US" sz="1600" b="1" dirty="0">
                <a:solidFill>
                  <a:srgbClr val="002060"/>
                </a:solidFill>
              </a:rPr>
              <a:t>7</a:t>
            </a:r>
            <a:r>
              <a:rPr lang="ru-RU" sz="1600" b="1" dirty="0">
                <a:solidFill>
                  <a:srgbClr val="002060"/>
                </a:solidFill>
              </a:rPr>
              <a:t> ч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большая масса и скорость носителя определяют его устойчивость в полете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использование специально разработанной системы автоматического управления </a:t>
            </a:r>
            <a:r>
              <a:rPr lang="ru-RU" sz="1600" dirty="0" err="1">
                <a:solidFill>
                  <a:srgbClr val="002060"/>
                </a:solidFill>
              </a:rPr>
              <a:t>PteRoBot</a:t>
            </a:r>
            <a:r>
              <a:rPr lang="ru-RU" sz="1600" dirty="0">
                <a:solidFill>
                  <a:srgbClr val="002060"/>
                </a:solidFill>
              </a:rPr>
              <a:t>, обеспечивающей устойчивый полет БВС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по аэросъемочному маршруту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возможность установки профессионального аэросъемочного оборудования весом </a:t>
            </a:r>
            <a:r>
              <a:rPr lang="ru-RU" sz="1600" b="1" dirty="0">
                <a:solidFill>
                  <a:srgbClr val="002060"/>
                </a:solidFill>
              </a:rPr>
              <a:t>до 5 кг (большой объем отсека для полезной нагрузки – 15 л!)</a:t>
            </a:r>
            <a:r>
              <a:rPr lang="ru-RU" sz="1600" dirty="0">
                <a:solidFill>
                  <a:srgbClr val="002060"/>
                </a:solidFill>
              </a:rPr>
              <a:t>, в </a:t>
            </a:r>
            <a:r>
              <a:rPr lang="ru-RU" sz="1600" dirty="0" err="1">
                <a:solidFill>
                  <a:srgbClr val="002060"/>
                </a:solidFill>
              </a:rPr>
              <a:t>т.ч</a:t>
            </a:r>
            <a:r>
              <a:rPr lang="ru-RU" sz="1600" dirty="0">
                <a:solidFill>
                  <a:srgbClr val="002060"/>
                </a:solidFill>
              </a:rPr>
              <a:t>. </a:t>
            </a:r>
            <a:r>
              <a:rPr lang="ru-RU" sz="1600" dirty="0" err="1">
                <a:solidFill>
                  <a:srgbClr val="002060"/>
                </a:solidFill>
              </a:rPr>
              <a:t>аэрофотокамер</a:t>
            </a:r>
            <a:r>
              <a:rPr lang="ru-RU" sz="1600" dirty="0">
                <a:solidFill>
                  <a:srgbClr val="002060"/>
                </a:solidFill>
              </a:rPr>
              <a:t> и оборудования глобальных навигационных спутниковых систем геодезического класса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использование специализированного программного обеспечения для планирования аэросъемочных маршрутов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простая и надежная в использовании пневматическая катапульта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высокая прочность конструкции и ее ремонтопригодность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оказание квалифицированной техподдержки в течение всего жизненного цикла системы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внедрение решений на основе предлагаемой БАС под ключ</a:t>
            </a:r>
          </a:p>
        </p:txBody>
      </p:sp>
    </p:spTree>
    <p:extLst>
      <p:ext uri="{BB962C8B-B14F-4D97-AF65-F5344CB8AC3E}">
        <p14:creationId xmlns:p14="http://schemas.microsoft.com/office/powerpoint/2010/main" val="15928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выполнения работ в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9880" y="980728"/>
            <a:ext cx="891661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аэросъемка в видимом и ИК диапазонах 18 км участка магистрального газопровода и компрессорной станции Комсомольского ЛПУ (ХМАО) для ООО «Газпром </a:t>
            </a:r>
            <a:r>
              <a:rPr lang="ru-RU" sz="1600" dirty="0" err="1">
                <a:solidFill>
                  <a:srgbClr val="002060"/>
                </a:solidFill>
              </a:rPr>
              <a:t>трансгаз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Югорск</a:t>
            </a:r>
            <a:r>
              <a:rPr lang="ru-RU" sz="1600" dirty="0">
                <a:solidFill>
                  <a:srgbClr val="002060"/>
                </a:solidFill>
              </a:rPr>
              <a:t>» (ХМАО), 2012 г.;</a:t>
            </a:r>
          </a:p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мониторинг строительства газопровода для Представительства ОАО «Газпром» в Сахалинской обл.  (Сахалинская обл.), 2012 г.</a:t>
            </a:r>
          </a:p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техническая и информационная поддержка при проведении испытательного полета на воздушном судне вертолетного типа с целью диагностики линейной части магистрального нефтепровода для АО «Транснефть - Верхняя Волга» (Нижегородская обл.), 2013 г.;</a:t>
            </a:r>
          </a:p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аэросъемка объектов транспорта газа ООО «Газпром </a:t>
            </a:r>
            <a:r>
              <a:rPr lang="ru-RU" sz="1600" dirty="0" err="1">
                <a:solidFill>
                  <a:srgbClr val="002060"/>
                </a:solidFill>
              </a:rPr>
              <a:t>трансгаз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Югорск</a:t>
            </a:r>
            <a:r>
              <a:rPr lang="ru-RU" sz="1600" dirty="0">
                <a:solidFill>
                  <a:srgbClr val="002060"/>
                </a:solidFill>
              </a:rPr>
              <a:t>» (Свердловская обл., ХМАО, Пермский край),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2013 г.:</a:t>
            </a:r>
          </a:p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воздушное обследование тестового участка магистрального нефтепровода для АО «Транснефть - Верхняя Волга» (Нижегородская обл., Республика Марий Эл), 2013-2014 гг.;</a:t>
            </a:r>
          </a:p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инженерно-геодезические изыскания в отношении проектируемой трассы волоконно-оптической линии передачи: выполнение аэрофотосъемочных работ, создание на основе полученных материалов цифровых топографических планов М 1:2000, выполнение стереотопографических измерений подвесов проводов, для ООО «Аверс-1» (трубопроводная система «ВСТО-2», Республика Саха (Якутия)), 2013-2014 гг.;</a:t>
            </a:r>
          </a:p>
        </p:txBody>
      </p:sp>
    </p:spTree>
    <p:extLst>
      <p:ext uri="{BB962C8B-B14F-4D97-AF65-F5344CB8AC3E}">
        <p14:creationId xmlns:p14="http://schemas.microsoft.com/office/powerpoint/2010/main" val="917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72000" y="237117"/>
            <a:ext cx="5400000" cy="4619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latin typeface="Calibri" panose="020F0502020204030204" pitchFamily="34" charset="0"/>
              </a:defRPr>
            </a:lvl2pPr>
            <a:lvl3pPr algn="ctr">
              <a:defRPr sz="4400">
                <a:latin typeface="Calibri" panose="020F0502020204030204" pitchFamily="34" charset="0"/>
              </a:defRPr>
            </a:lvl3pPr>
            <a:lvl4pPr algn="ctr">
              <a:defRPr sz="4400">
                <a:latin typeface="Calibri" panose="020F0502020204030204" pitchFamily="34" charset="0"/>
              </a:defRPr>
            </a:lvl4pPr>
            <a:lvl5pPr algn="ctr">
              <a:defRPr sz="4400"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Опыт выполнения работ в нефтегазовой отрасли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5981"/>
            <a:ext cx="1283768" cy="5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5568"/>
            <a:ext cx="935782" cy="771144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865740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Продиме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9880" y="980728"/>
            <a:ext cx="891661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технологическая работа «Разработка методики фото- и видеофиксации коридора трасс магистральных нефтепроводов с борта пилотируемого воздушного судна, обработки и применения результатов», включая выполнение испытаний методики на тестовом участке трассы магистрального нефтепровода, для АО «Транснефть-Верхняя Волга» (Нижегородская обл.), 2014-2015 гг.;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опытно-конструкторская работа «Разработка конструкторской и эксплуатационной документации на комплекс для фотосъемки коридора трасс магистральных нефтепроводов с борта воздушного судна, изготовление образцов и согласование установки оборудования на борт воздушных судов типа Ми-8Т и Robinson R-44 (R-66) с заводами-изготовителями ВС, </a:t>
            </a:r>
            <a:r>
              <a:rPr lang="ru-RU" sz="1600" dirty="0" err="1">
                <a:solidFill>
                  <a:srgbClr val="002060"/>
                </a:solidFill>
              </a:rPr>
              <a:t>ГосНИИ</a:t>
            </a:r>
            <a:r>
              <a:rPr lang="ru-RU" sz="1600" dirty="0">
                <a:solidFill>
                  <a:srgbClr val="002060"/>
                </a:solidFill>
              </a:rPr>
              <a:t> ГА и ФАВТ (Росавиация)» для АО «Транснефть-Верхняя Волга», 2015 г.</a:t>
            </a:r>
            <a:r>
              <a:rPr lang="en-US" sz="1600" dirty="0">
                <a:solidFill>
                  <a:srgbClr val="002060"/>
                </a:solidFill>
              </a:rPr>
              <a:t>;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участие в командно-штабных учениях в районе НПС «Залесье» АО «Транснефть – Верхняя Волга» (Ивановская обл.),  2016 г.</a:t>
            </a:r>
            <a:endParaRPr lang="en-US" sz="1600" dirty="0">
              <a:solidFill>
                <a:srgbClr val="002060"/>
              </a:solidFill>
            </a:endParaRP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16118</TotalTime>
  <Words>1559</Words>
  <Application>Microsoft Macintosh PowerPoint</Application>
  <PresentationFormat>Экран (4:3)</PresentationFormat>
  <Paragraphs>321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Валиев Амир Вильевич</cp:lastModifiedBy>
  <cp:revision>531</cp:revision>
  <cp:lastPrinted>2018-03-17T23:04:19Z</cp:lastPrinted>
  <dcterms:created xsi:type="dcterms:W3CDTF">2012-02-29T21:00:48Z</dcterms:created>
  <dcterms:modified xsi:type="dcterms:W3CDTF">2018-12-13T12:10:47Z</dcterms:modified>
</cp:coreProperties>
</file>